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64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72" r:id="rId10"/>
    <p:sldId id="266" r:id="rId11"/>
    <p:sldId id="270" r:id="rId12"/>
    <p:sldId id="269" r:id="rId13"/>
    <p:sldId id="273" r:id="rId14"/>
    <p:sldId id="274" r:id="rId15"/>
    <p:sldId id="275" r:id="rId16"/>
    <p:sldId id="267" r:id="rId17"/>
    <p:sldId id="268" r:id="rId18"/>
    <p:sldId id="271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D48D2-22B3-5948-B085-D2F847140710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9AD3A-80EE-D641-A36B-F353294F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7DCBC-35A4-784D-A2A6-BFEEC2673804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CE8C3-A84B-9746-905F-0F8DD45F3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Showy tick trefoil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Roundhead lespedeza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White false</a:t>
            </a:r>
            <a:r>
              <a:rPr lang="en-US" baseline="0" dirty="0" smtClean="0"/>
              <a:t> indigo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Canadian anemone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Butterfly milkweed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Cup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Rigid goldenrod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Showy goldenrod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New England</a:t>
            </a:r>
            <a:r>
              <a:rPr lang="en-US" baseline="0" smtClean="0"/>
              <a:t> 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Canada wild rye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</a:t>
            </a:r>
            <a:r>
              <a:rPr lang="en-US" baseline="0" dirty="0" smtClean="0"/>
              <a:t> bluestem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Little bluestem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Indian 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Prairie </a:t>
            </a:r>
            <a:r>
              <a:rPr lang="en-US" dirty="0" err="1" smtClean="0"/>
              <a:t>Junegrass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Purple coneflower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Black-</a:t>
            </a:r>
            <a:r>
              <a:rPr lang="en-US" baseline="0" dirty="0" smtClean="0"/>
              <a:t>eyed Susan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Wild bergamot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E8C3-A84B-9746-905F-0F8DD45F3C5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2BDB93A9-DE17-42E8-A366-46C30944BF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93A9-DE17-42E8-A366-46C30944BF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531BEF0E-5A77-5F48-903A-565BD0963BF2}" type="datetimeFigureOut">
              <a:rPr lang="en-US" smtClean="0"/>
              <a:pPr/>
              <a:t>6/21/11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5BBE8FF-F0FF-054B-95F0-B6396BEE8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Classifying living things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23158"/>
            <a:ext cx="7342188" cy="1752600"/>
          </a:xfrm>
        </p:spPr>
        <p:txBody>
          <a:bodyPr/>
          <a:lstStyle/>
          <a:p>
            <a:r>
              <a:rPr lang="en-US" dirty="0" smtClean="0"/>
              <a:t>Creating dichotomous keys and trees</a:t>
            </a:r>
            <a:endParaRPr lang="en-US" dirty="0"/>
          </a:p>
        </p:txBody>
      </p:sp>
      <p:pic>
        <p:nvPicPr>
          <p:cNvPr id="4" name="Picture 3" descr="Screen shot 2011-01-31 at 1.02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37" y="3999458"/>
            <a:ext cx="2359906" cy="2364284"/>
          </a:xfrm>
          <a:prstGeom prst="rect">
            <a:avLst/>
          </a:prstGeom>
        </p:spPr>
      </p:pic>
      <p:pic>
        <p:nvPicPr>
          <p:cNvPr id="5" name="Picture 4" descr="PolarBear77.jpg"/>
          <p:cNvPicPr>
            <a:picLocks noChangeAspect="1"/>
          </p:cNvPicPr>
          <p:nvPr/>
        </p:nvPicPr>
        <p:blipFill>
          <a:blip r:embed="rId3"/>
          <a:srcRect b="17064"/>
          <a:stretch>
            <a:fillRect/>
          </a:stretch>
        </p:blipFill>
        <p:spPr>
          <a:xfrm>
            <a:off x="2930542" y="3999458"/>
            <a:ext cx="2205191" cy="2358083"/>
          </a:xfrm>
          <a:prstGeom prst="rect">
            <a:avLst/>
          </a:prstGeom>
        </p:spPr>
      </p:pic>
      <p:pic>
        <p:nvPicPr>
          <p:cNvPr id="7" name="Picture 6" descr="Screen shot 2011-01-31 at 1.07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002" y="3999458"/>
            <a:ext cx="2073148" cy="2358083"/>
          </a:xfrm>
          <a:prstGeom prst="rect">
            <a:avLst/>
          </a:prstGeom>
        </p:spPr>
      </p:pic>
      <p:pic>
        <p:nvPicPr>
          <p:cNvPr id="6" name="Picture 5" descr="Screen shot 2011-01-31 at 1.06.2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733" y="3999458"/>
            <a:ext cx="1540397" cy="235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29208"/>
          <a:stretch>
            <a:fillRect/>
          </a:stretch>
        </p:blipFill>
        <p:spPr>
          <a:xfrm>
            <a:off x="257706" y="2250013"/>
            <a:ext cx="2182554" cy="2312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702" y="257663"/>
            <a:ext cx="4748377" cy="6331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06" y="4545927"/>
            <a:ext cx="2220550" cy="2042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06" y="257663"/>
            <a:ext cx="2232071" cy="2245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l="20434" r="19069"/>
          <a:stretch>
            <a:fillRect/>
          </a:stretch>
        </p:blipFill>
        <p:spPr>
          <a:xfrm>
            <a:off x="2301344" y="257663"/>
            <a:ext cx="2627155" cy="633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8256" y="5657165"/>
            <a:ext cx="318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Switchgrass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33" y="232355"/>
            <a:ext cx="4320860" cy="3045178"/>
          </a:xfrm>
          <a:prstGeom prst="rect">
            <a:avLst/>
          </a:prstGeom>
        </p:spPr>
      </p:pic>
      <p:pic>
        <p:nvPicPr>
          <p:cNvPr id="4" name="Picture 3" descr="Screen shot 2011-02-01 at 12.02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74" y="232356"/>
            <a:ext cx="4363613" cy="6398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533" y="3277532"/>
            <a:ext cx="4320860" cy="3353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897" y="5793227"/>
            <a:ext cx="318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Wild rye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604" y="226435"/>
            <a:ext cx="4771798" cy="6362397"/>
          </a:xfrm>
          <a:prstGeom prst="rect">
            <a:avLst/>
          </a:prstGeom>
        </p:spPr>
      </p:pic>
      <p:pic>
        <p:nvPicPr>
          <p:cNvPr id="3" name="Picture 2" descr="Screen shot 2011-02-01 at 11.14.1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8" y="226434"/>
            <a:ext cx="3858896" cy="370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08" y="3694659"/>
            <a:ext cx="3858896" cy="2894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708" y="3048328"/>
            <a:ext cx="318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Big bluestem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91" y="2895777"/>
            <a:ext cx="4935104" cy="3701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895" y="236885"/>
            <a:ext cx="5080000" cy="313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94" y="236885"/>
            <a:ext cx="4151193" cy="6360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6086" y="2727454"/>
            <a:ext cx="357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Little bluestem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58" y="2775679"/>
            <a:ext cx="508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58" y="235679"/>
            <a:ext cx="3571084" cy="2623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256" y="5657165"/>
            <a:ext cx="318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Indian grass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457" y="222308"/>
            <a:ext cx="3579397" cy="6363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 r="27912"/>
          <a:stretch>
            <a:fillRect/>
          </a:stretch>
        </p:blipFill>
        <p:spPr>
          <a:xfrm>
            <a:off x="3634125" y="222308"/>
            <a:ext cx="2534956" cy="26373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2-01 at 12.12.2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2" y="233379"/>
            <a:ext cx="7208045" cy="6407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255" y="233379"/>
            <a:ext cx="2109495" cy="2812660"/>
          </a:xfrm>
          <a:prstGeom prst="rect">
            <a:avLst/>
          </a:prstGeom>
        </p:spPr>
      </p:pic>
      <p:pic>
        <p:nvPicPr>
          <p:cNvPr id="4" name="Picture 3" descr="Screen shot 2011-02-01 at 12.14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009" y="3046039"/>
            <a:ext cx="2606741" cy="360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433" y="5657165"/>
            <a:ext cx="405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Prairie </a:t>
            </a:r>
            <a:r>
              <a:rPr lang="en-US" sz="36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junegrass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0" y="199303"/>
            <a:ext cx="2499579" cy="1660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942" y="199303"/>
            <a:ext cx="3092630" cy="406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601" y="199303"/>
            <a:ext cx="4064000" cy="521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 l="13642" t="12678" r="11534"/>
          <a:stretch>
            <a:fillRect/>
          </a:stretch>
        </p:blipFill>
        <p:spPr>
          <a:xfrm>
            <a:off x="181440" y="1859540"/>
            <a:ext cx="2736774" cy="4801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0532"/>
          <a:stretch>
            <a:fillRect/>
          </a:stretch>
        </p:blipFill>
        <p:spPr>
          <a:xfrm>
            <a:off x="2918214" y="4263336"/>
            <a:ext cx="2296113" cy="2398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327" y="4693069"/>
            <a:ext cx="2380657" cy="1968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4984" y="5022655"/>
            <a:ext cx="1325617" cy="1638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094" y="5848837"/>
            <a:ext cx="461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Yellow </a:t>
            </a:r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coneflower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2326"/>
          <a:stretch>
            <a:fillRect/>
          </a:stretch>
        </p:blipFill>
        <p:spPr>
          <a:xfrm>
            <a:off x="202628" y="4052902"/>
            <a:ext cx="2614651" cy="2572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23848" t="6763" r="12675"/>
          <a:stretch>
            <a:fillRect/>
          </a:stretch>
        </p:blipFill>
        <p:spPr>
          <a:xfrm>
            <a:off x="5987638" y="211656"/>
            <a:ext cx="2903097" cy="6413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8" y="211656"/>
            <a:ext cx="5785010" cy="3841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t="37636" b="19466"/>
          <a:stretch>
            <a:fillRect/>
          </a:stretch>
        </p:blipFill>
        <p:spPr>
          <a:xfrm>
            <a:off x="2001167" y="4052903"/>
            <a:ext cx="3986471" cy="2572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947" y="347718"/>
            <a:ext cx="490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Black-eyed Susan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7" y="240216"/>
            <a:ext cx="3189630" cy="3837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8328" r="5132"/>
          <a:stretch>
            <a:fillRect/>
          </a:stretch>
        </p:blipFill>
        <p:spPr>
          <a:xfrm>
            <a:off x="5540703" y="4174185"/>
            <a:ext cx="3331784" cy="2414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926" y="240216"/>
            <a:ext cx="2261789" cy="3426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716" y="240216"/>
            <a:ext cx="3156771" cy="3933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297" y="4065938"/>
            <a:ext cx="2585968" cy="2522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 b="11597"/>
          <a:stretch>
            <a:fillRect/>
          </a:stretch>
        </p:blipFill>
        <p:spPr>
          <a:xfrm>
            <a:off x="2834387" y="3092697"/>
            <a:ext cx="2881327" cy="3496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1486" y="3527854"/>
            <a:ext cx="383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Wild bergamot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b="14685"/>
          <a:stretch>
            <a:fillRect/>
          </a:stretch>
        </p:blipFill>
        <p:spPr>
          <a:xfrm>
            <a:off x="5014723" y="2243580"/>
            <a:ext cx="3863546" cy="4359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86" y="239258"/>
            <a:ext cx="4772837" cy="6363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b="24417"/>
          <a:stretch>
            <a:fillRect/>
          </a:stretch>
        </p:blipFill>
        <p:spPr>
          <a:xfrm>
            <a:off x="5014724" y="239258"/>
            <a:ext cx="3863546" cy="2190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104" y="4284371"/>
            <a:ext cx="2706619" cy="2318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824" y="3669989"/>
            <a:ext cx="446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Showy tick trefoil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– what is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766836"/>
            <a:ext cx="7345363" cy="28828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 we mean when we say something is “alive”?</a:t>
            </a:r>
          </a:p>
          <a:p>
            <a:pPr lvl="1"/>
            <a:r>
              <a:rPr lang="en-US" sz="3000" dirty="0" smtClean="0"/>
              <a:t>Made up of cells</a:t>
            </a:r>
          </a:p>
          <a:p>
            <a:pPr lvl="1"/>
            <a:r>
              <a:rPr lang="en-US" sz="3000" dirty="0" smtClean="0"/>
              <a:t>Takes in energy to grow and reproduce</a:t>
            </a:r>
          </a:p>
          <a:p>
            <a:pPr lvl="1"/>
            <a:r>
              <a:rPr lang="en-US" sz="3000" dirty="0" smtClean="0"/>
              <a:t>Responds to the environment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257" y="4650105"/>
            <a:ext cx="3400812" cy="2221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50" y="4649661"/>
            <a:ext cx="1716807" cy="2221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21563"/>
          <a:stretch>
            <a:fillRect/>
          </a:stretch>
        </p:blipFill>
        <p:spPr>
          <a:xfrm>
            <a:off x="7804843" y="4649661"/>
            <a:ext cx="1339157" cy="2225194"/>
          </a:xfrm>
          <a:prstGeom prst="rect">
            <a:avLst/>
          </a:prstGeom>
        </p:spPr>
      </p:pic>
      <p:pic>
        <p:nvPicPr>
          <p:cNvPr id="11" name="Picture 10" descr="Screen shot 2011-01-31 at 1.02.4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363" y="4654413"/>
            <a:ext cx="2219424" cy="222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l="13819" r="6767"/>
          <a:stretch>
            <a:fillRect/>
          </a:stretch>
        </p:blipFill>
        <p:spPr>
          <a:xfrm>
            <a:off x="0" y="4654414"/>
            <a:ext cx="1638281" cy="222354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0" y="4649661"/>
            <a:ext cx="7804843" cy="2208339"/>
          </a:xfrm>
          <a:prstGeom prst="roundRect">
            <a:avLst/>
          </a:prstGeom>
          <a:noFill/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18" y="1929007"/>
            <a:ext cx="5411983" cy="4697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25251" r="24019"/>
          <a:stretch>
            <a:fillRect/>
          </a:stretch>
        </p:blipFill>
        <p:spPr>
          <a:xfrm>
            <a:off x="5649301" y="248295"/>
            <a:ext cx="3221339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b="3738"/>
          <a:stretch>
            <a:fillRect/>
          </a:stretch>
        </p:blipFill>
        <p:spPr>
          <a:xfrm>
            <a:off x="237318" y="248295"/>
            <a:ext cx="2482872" cy="2294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189" y="248295"/>
            <a:ext cx="2929111" cy="229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8256" y="5057000"/>
            <a:ext cx="3187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Round-head lespedeza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89" y="176952"/>
            <a:ext cx="4401539" cy="4401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729" y="176953"/>
            <a:ext cx="4321451" cy="6482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89" y="4305396"/>
            <a:ext cx="3113003" cy="2353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192" y="3975384"/>
            <a:ext cx="1487562" cy="2683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7754" y="5124824"/>
            <a:ext cx="3187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White false indigo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t="24433" b="13172"/>
          <a:stretch>
            <a:fillRect/>
          </a:stretch>
        </p:blipFill>
        <p:spPr>
          <a:xfrm>
            <a:off x="231695" y="243334"/>
            <a:ext cx="3764361" cy="1761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058" y="243335"/>
            <a:ext cx="4894319" cy="6370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254" y="4614810"/>
            <a:ext cx="1609804" cy="1999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80" y="1349838"/>
            <a:ext cx="3767277" cy="3264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696" y="4614811"/>
            <a:ext cx="2154558" cy="1999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5450" y="5890258"/>
            <a:ext cx="476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Canadian anemone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9" y="220855"/>
            <a:ext cx="4245319" cy="6367978"/>
          </a:xfrm>
          <a:prstGeom prst="rect">
            <a:avLst/>
          </a:prstGeom>
        </p:spPr>
      </p:pic>
      <p:pic>
        <p:nvPicPr>
          <p:cNvPr id="3" name="Picture 2" descr="Screen shot 2011-02-01 at 12.33.09 PM.png"/>
          <p:cNvPicPr>
            <a:picLocks noChangeAspect="1"/>
          </p:cNvPicPr>
          <p:nvPr/>
        </p:nvPicPr>
        <p:blipFill>
          <a:blip r:embed="rId4"/>
          <a:srcRect t="12503" b="10392"/>
          <a:stretch>
            <a:fillRect/>
          </a:stretch>
        </p:blipFill>
        <p:spPr>
          <a:xfrm>
            <a:off x="4468928" y="220855"/>
            <a:ext cx="4403559" cy="2723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138" y="5806575"/>
            <a:ext cx="45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Butterfly milkweed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31" y="2944730"/>
            <a:ext cx="3020556" cy="3644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 l="7387" t="11751" r="5304" b="8783"/>
          <a:stretch>
            <a:fillRect/>
          </a:stretch>
        </p:blipFill>
        <p:spPr>
          <a:xfrm>
            <a:off x="4468928" y="4641292"/>
            <a:ext cx="1707243" cy="1947540"/>
          </a:xfrm>
          <a:prstGeom prst="rect">
            <a:avLst/>
          </a:prstGeom>
        </p:spPr>
      </p:pic>
      <p:pic>
        <p:nvPicPr>
          <p:cNvPr id="4" name="Picture 3" descr="Screen shot 2011-02-01 at 12.34.02 PM.png"/>
          <p:cNvPicPr>
            <a:picLocks noChangeAspect="1"/>
          </p:cNvPicPr>
          <p:nvPr/>
        </p:nvPicPr>
        <p:blipFill>
          <a:blip r:embed="rId7"/>
          <a:srcRect l="18007" t="6444" r="18127" b="18559"/>
          <a:stretch>
            <a:fillRect/>
          </a:stretch>
        </p:blipFill>
        <p:spPr>
          <a:xfrm>
            <a:off x="4468928" y="2429151"/>
            <a:ext cx="1707243" cy="22121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0" y="257663"/>
            <a:ext cx="3692547" cy="5247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t="3551"/>
          <a:stretch>
            <a:fillRect/>
          </a:stretch>
        </p:blipFill>
        <p:spPr>
          <a:xfrm>
            <a:off x="3939238" y="257663"/>
            <a:ext cx="4944466" cy="6358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91" y="4160648"/>
            <a:ext cx="3692548" cy="2455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962" y="3514317"/>
            <a:ext cx="318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Cup plant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12426"/>
          <a:stretch>
            <a:fillRect/>
          </a:stretch>
        </p:blipFill>
        <p:spPr>
          <a:xfrm>
            <a:off x="4297608" y="227369"/>
            <a:ext cx="4601497" cy="6354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26192" r="12939"/>
          <a:stretch>
            <a:fillRect/>
          </a:stretch>
        </p:blipFill>
        <p:spPr>
          <a:xfrm>
            <a:off x="265839" y="2610793"/>
            <a:ext cx="1840258" cy="3985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097" y="2610792"/>
            <a:ext cx="2671726" cy="3971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39" y="227370"/>
            <a:ext cx="2229009" cy="2386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629" y="227369"/>
            <a:ext cx="1809979" cy="2386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2488" y="5736698"/>
            <a:ext cx="423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Rigid goldenrod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842" y="246626"/>
            <a:ext cx="2602557" cy="3139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162110"/>
            <a:ext cx="2895600" cy="344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30" y="2793810"/>
            <a:ext cx="254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454" y="246625"/>
            <a:ext cx="4241150" cy="6357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30" y="246625"/>
            <a:ext cx="2268124" cy="2841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4320" y="5657165"/>
            <a:ext cx="459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Showy goldenrod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2454"/>
          <a:stretch>
            <a:fillRect/>
          </a:stretch>
        </p:blipFill>
        <p:spPr>
          <a:xfrm>
            <a:off x="216565" y="219139"/>
            <a:ext cx="3299315" cy="4214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b="9329"/>
          <a:stretch>
            <a:fillRect/>
          </a:stretch>
        </p:blipFill>
        <p:spPr>
          <a:xfrm>
            <a:off x="3515880" y="205918"/>
            <a:ext cx="5374497" cy="6434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543" y="4433548"/>
            <a:ext cx="1969775" cy="2206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65" y="4433548"/>
            <a:ext cx="2418978" cy="2206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6908" y="5878776"/>
            <a:ext cx="443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New England aster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982" y="244158"/>
            <a:ext cx="4509875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Grouping living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951" y="2245357"/>
            <a:ext cx="4104906" cy="3820164"/>
          </a:xfrm>
        </p:spPr>
        <p:txBody>
          <a:bodyPr/>
          <a:lstStyle/>
          <a:p>
            <a:r>
              <a:rPr lang="en-US" dirty="0" smtClean="0"/>
              <a:t>Scientist who organized how we group living things</a:t>
            </a:r>
          </a:p>
          <a:p>
            <a:r>
              <a:rPr lang="en-US" dirty="0" smtClean="0"/>
              <a:t>Groups based on shared characteristics</a:t>
            </a:r>
          </a:p>
          <a:p>
            <a:r>
              <a:rPr lang="en-US" dirty="0" smtClean="0"/>
              <a:t>Hierarchy </a:t>
            </a:r>
          </a:p>
          <a:p>
            <a:r>
              <a:rPr lang="en-US" dirty="0" smtClean="0"/>
              <a:t>Binomial nomenclature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Genus species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098" r="16143"/>
          <a:stretch>
            <a:fillRect/>
          </a:stretch>
        </p:blipFill>
        <p:spPr>
          <a:xfrm>
            <a:off x="257708" y="244157"/>
            <a:ext cx="4031274" cy="6353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708" y="5282106"/>
            <a:ext cx="4031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Carl Linnaeus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1707-1778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915" y="3114994"/>
            <a:ext cx="3575217" cy="2681414"/>
          </a:xfrm>
          <a:prstGeom prst="rect">
            <a:avLst/>
          </a:prstGeom>
        </p:spPr>
      </p:pic>
      <p:pic>
        <p:nvPicPr>
          <p:cNvPr id="6" name="Picture 5" descr="Screen shot 2011-01-31 at 1.47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34" y="3114994"/>
            <a:ext cx="3330098" cy="3399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034" y="3065203"/>
            <a:ext cx="3330098" cy="3264802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79460" y="1766835"/>
            <a:ext cx="8225672" cy="4748379"/>
          </a:xfrm>
        </p:spPr>
        <p:txBody>
          <a:bodyPr>
            <a:normAutofit/>
          </a:bodyPr>
          <a:lstStyle/>
          <a:p>
            <a:pPr marL="0">
              <a:spcBef>
                <a:spcPts val="600"/>
              </a:spcBef>
              <a:buNone/>
            </a:pPr>
            <a:r>
              <a:rPr lang="en-US" sz="3200" dirty="0" smtClean="0"/>
              <a:t>1a. Does it have thick skin? (go to 2)</a:t>
            </a:r>
          </a:p>
          <a:p>
            <a:pPr marL="0">
              <a:spcBef>
                <a:spcPts val="600"/>
              </a:spcBef>
              <a:buNone/>
            </a:pPr>
            <a:r>
              <a:rPr lang="en-US" sz="3200" dirty="0" smtClean="0"/>
              <a:t>1b. Does it have thin skin? (go to 3)</a:t>
            </a:r>
          </a:p>
          <a:p>
            <a:pPr marL="0">
              <a:spcBef>
                <a:spcPts val="600"/>
              </a:spcBef>
              <a:buNone/>
            </a:pPr>
            <a:endParaRPr lang="en-US" sz="3200" dirty="0" smtClean="0"/>
          </a:p>
          <a:p>
            <a:pPr marL="0">
              <a:spcBef>
                <a:spcPts val="600"/>
              </a:spcBef>
              <a:buNone/>
            </a:pPr>
            <a:r>
              <a:rPr lang="en-US" sz="3200" dirty="0" smtClean="0"/>
              <a:t>2a. Is it green? LIME</a:t>
            </a:r>
          </a:p>
          <a:p>
            <a:pPr marL="0">
              <a:spcBef>
                <a:spcPts val="600"/>
              </a:spcBef>
              <a:buNone/>
            </a:pPr>
            <a:r>
              <a:rPr lang="en-US" sz="3200" dirty="0" smtClean="0"/>
              <a:t>2b. Is it yellow? LEMON</a:t>
            </a:r>
          </a:p>
          <a:p>
            <a:pPr marL="0">
              <a:spcBef>
                <a:spcPts val="600"/>
              </a:spcBef>
              <a:buNone/>
            </a:pPr>
            <a:endParaRPr lang="en-US" sz="3200" dirty="0" smtClean="0"/>
          </a:p>
          <a:p>
            <a:pPr marL="0">
              <a:spcBef>
                <a:spcPts val="600"/>
              </a:spcBef>
              <a:buNone/>
            </a:pPr>
            <a:r>
              <a:rPr lang="en-US" sz="3200" dirty="0" smtClean="0"/>
              <a:t>3a. Is it round? APPLE</a:t>
            </a:r>
          </a:p>
          <a:p>
            <a:pPr marL="0">
              <a:spcBef>
                <a:spcPts val="600"/>
              </a:spcBef>
              <a:buNone/>
            </a:pPr>
            <a:r>
              <a:rPr lang="en-US" sz="3200" dirty="0" smtClean="0"/>
              <a:t>3b. Is it not round? PEAR</a:t>
            </a:r>
            <a:endParaRPr lang="en-US" sz="3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60" y="244158"/>
            <a:ext cx="8225672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Classification by characteristics:</a:t>
            </a:r>
            <a:br>
              <a:rPr lang="en-US" dirty="0" smtClean="0"/>
            </a:br>
            <a:r>
              <a:rPr lang="en-US" dirty="0" smtClean="0"/>
              <a:t>dichotomous key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425" y="3038159"/>
            <a:ext cx="3476707" cy="3476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60" y="244158"/>
            <a:ext cx="8225672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Classification by characteristics:</a:t>
            </a:r>
            <a:br>
              <a:rPr lang="en-US" dirty="0" smtClean="0"/>
            </a:br>
            <a:r>
              <a:rPr lang="en-US" dirty="0" smtClean="0"/>
              <a:t>tree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60" y="2118666"/>
            <a:ext cx="1762556" cy="1762556"/>
          </a:xfrm>
          <a:prstGeom prst="rect">
            <a:avLst/>
          </a:prstGeom>
        </p:spPr>
      </p:pic>
      <p:pic>
        <p:nvPicPr>
          <p:cNvPr id="6" name="Picture 5" descr="Screen shot 2011-01-31 at 1.47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24" y="2118667"/>
            <a:ext cx="1726384" cy="1762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088" y="2118667"/>
            <a:ext cx="2350075" cy="1762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325" y="2118667"/>
            <a:ext cx="1797807" cy="17625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00113" y="4093824"/>
            <a:ext cx="7065389" cy="478599"/>
            <a:chOff x="900113" y="4093824"/>
            <a:chExt cx="7065389" cy="478599"/>
          </a:xfrm>
        </p:grpSpPr>
        <p:sp>
          <p:nvSpPr>
            <p:cNvPr id="9" name="Left Bracket 8"/>
            <p:cNvSpPr/>
            <p:nvPr/>
          </p:nvSpPr>
          <p:spPr>
            <a:xfrm rot="16200000">
              <a:off x="2018836" y="2975101"/>
              <a:ext cx="478599" cy="2716045"/>
            </a:xfrm>
            <a:prstGeom prst="leftBracket">
              <a:avLst/>
            </a:prstGeom>
            <a:ln w="1143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ket 9"/>
            <p:cNvSpPr/>
            <p:nvPr/>
          </p:nvSpPr>
          <p:spPr>
            <a:xfrm rot="16200000">
              <a:off x="6368180" y="2975101"/>
              <a:ext cx="478599" cy="2716045"/>
            </a:xfrm>
            <a:prstGeom prst="leftBracket">
              <a:avLst/>
            </a:prstGeom>
            <a:ln w="1143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42016" y="4572421"/>
            <a:ext cx="4665309" cy="1428260"/>
            <a:chOff x="2242016" y="4572421"/>
            <a:chExt cx="4665309" cy="1428260"/>
          </a:xfrm>
        </p:grpSpPr>
        <p:sp>
          <p:nvSpPr>
            <p:cNvPr id="11" name="Left Bracket 10"/>
            <p:cNvSpPr/>
            <p:nvPr/>
          </p:nvSpPr>
          <p:spPr>
            <a:xfrm rot="16200000">
              <a:off x="4146209" y="2668228"/>
              <a:ext cx="856924" cy="4665309"/>
            </a:xfrm>
            <a:prstGeom prst="leftBracket">
              <a:avLst/>
            </a:prstGeom>
            <a:ln w="1143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4250835" y="5714616"/>
              <a:ext cx="570542" cy="1588"/>
            </a:xfrm>
            <a:prstGeom prst="line">
              <a:avLst/>
            </a:prstGeom>
            <a:ln w="1143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278009" y="4757089"/>
            <a:ext cx="5967466" cy="369332"/>
            <a:chOff x="2278009" y="4757089"/>
            <a:chExt cx="5967466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6907326" y="4757089"/>
              <a:ext cx="1338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hick skin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78009" y="4757089"/>
              <a:ext cx="1338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hin skin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81030" y="3696556"/>
            <a:ext cx="7408178" cy="553996"/>
            <a:chOff x="981030" y="3696556"/>
            <a:chExt cx="7408178" cy="553996"/>
          </a:xfrm>
        </p:grpSpPr>
        <p:sp>
          <p:nvSpPr>
            <p:cNvPr id="26" name="TextBox 25"/>
            <p:cNvSpPr txBox="1"/>
            <p:nvPr/>
          </p:nvSpPr>
          <p:spPr>
            <a:xfrm>
              <a:off x="7128222" y="3770177"/>
              <a:ext cx="12609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yellow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23089" y="3770177"/>
              <a:ext cx="12609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green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19102" y="3696556"/>
              <a:ext cx="12609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ot round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81030" y="3881221"/>
              <a:ext cx="12609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round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61" y="244158"/>
            <a:ext cx="8393888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As a class – Shoe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69291"/>
            <a:ext cx="7345363" cy="42066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Take off one of your shoes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Looking at the shoe, write down 4 characteristics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Place shoe in a pile at the front of the room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Together we will classify the shoes!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61" y="4579113"/>
            <a:ext cx="1785542" cy="1785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879" y="4512391"/>
            <a:ext cx="1934912" cy="1934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593" y="4644480"/>
            <a:ext cx="1536071" cy="1683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664" y="4740248"/>
            <a:ext cx="2089332" cy="1482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176" y="4512391"/>
            <a:ext cx="1355539" cy="181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 l="260" r="47038" b="450"/>
          <a:stretch>
            <a:fillRect/>
          </a:stretch>
        </p:blipFill>
        <p:spPr bwMode="auto">
          <a:xfrm>
            <a:off x="5498354" y="1690845"/>
            <a:ext cx="3615764" cy="512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61" y="244158"/>
            <a:ext cx="8393888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the lab – Plant Classifications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62" y="2133601"/>
            <a:ext cx="4902614" cy="393192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Make a dichotomous key of the plants that we have seeded out in the Bioenergy Plots at Lawton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Turn that key into a tree</a:t>
            </a:r>
          </a:p>
          <a:p>
            <a:r>
              <a:rPr lang="en-US" dirty="0" smtClean="0"/>
              <a:t>Both the key and tree can be used when we are collecting data on the plots this Spring and in the coming years!</a:t>
            </a:r>
            <a:endParaRPr lang="en-US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975990" y="1870734"/>
            <a:ext cx="2819400" cy="1248807"/>
            <a:chOff x="2736" y="2736"/>
            <a:chExt cx="1920" cy="720"/>
          </a:xfrm>
        </p:grpSpPr>
        <p:sp>
          <p:nvSpPr>
            <p:cNvPr id="5" name="AutoShape 7" descr="switchgrass-jj-003 logo2 copy"/>
            <p:cNvSpPr>
              <a:spLocks noChangeArrowheads="1"/>
            </p:cNvSpPr>
            <p:nvPr/>
          </p:nvSpPr>
          <p:spPr bwMode="auto">
            <a:xfrm>
              <a:off x="2736" y="2736"/>
              <a:ext cx="1920" cy="72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>
                <a:lum bright="6000"/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6" name="Picture 8" descr="HiResTrebuchet logo green2 cop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6" y="2814"/>
              <a:ext cx="1608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 descr="Screen shot 2011-02-01 at 10.42.3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059" y="5521905"/>
            <a:ext cx="1957295" cy="1291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61" y="244158"/>
            <a:ext cx="8393888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Difficulties with using characteristics to make a tree: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822824"/>
            <a:ext cx="7345363" cy="4242697"/>
          </a:xfrm>
        </p:spPr>
        <p:txBody>
          <a:bodyPr/>
          <a:lstStyle/>
          <a:p>
            <a:r>
              <a:rPr lang="en-US" dirty="0" smtClean="0"/>
              <a:t>Does your classification scheme capture the true relationship between the plants we used?</a:t>
            </a:r>
          </a:p>
          <a:p>
            <a:r>
              <a:rPr lang="en-US" dirty="0" smtClean="0"/>
              <a:t>Depends on the traits that you chose:</a:t>
            </a:r>
          </a:p>
          <a:p>
            <a:pPr lvl="1"/>
            <a:r>
              <a:rPr lang="en-US" dirty="0" smtClean="0"/>
              <a:t>Traits that have a common origin (ex. fur on a cat and fur on a dog) </a:t>
            </a:r>
            <a:r>
              <a:rPr lang="en-US" dirty="0" smtClean="0">
                <a:solidFill>
                  <a:srgbClr val="FF0000"/>
                </a:solidFill>
              </a:rPr>
              <a:t>- GOOD</a:t>
            </a:r>
          </a:p>
          <a:p>
            <a:pPr lvl="1"/>
            <a:r>
              <a:rPr lang="en-US" dirty="0" smtClean="0"/>
              <a:t>Traits that have “converged” from different origins (ex. wings of a bat and wings of a fly)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5" y="5079855"/>
            <a:ext cx="1171762" cy="1460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3819" r="6767"/>
          <a:stretch>
            <a:fillRect/>
          </a:stretch>
        </p:blipFill>
        <p:spPr>
          <a:xfrm>
            <a:off x="1494117" y="5079855"/>
            <a:ext cx="1076188" cy="1460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470" y="5079855"/>
            <a:ext cx="1172781" cy="146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251" y="5079855"/>
            <a:ext cx="1517553" cy="1460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804" y="5079855"/>
            <a:ext cx="1460645" cy="1460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305" y="5079855"/>
            <a:ext cx="1861606" cy="14606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355" y="4990352"/>
            <a:ext cx="4109556" cy="1654735"/>
          </a:xfrm>
          <a:prstGeom prst="roundRect">
            <a:avLst/>
          </a:prstGeom>
          <a:noFill/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t Species 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0497" t="23709" r="28787" b="45161"/>
              <a:stretch>
                <a:fillRect/>
              </a:stretch>
            </p:blipFill>
          </mc:Choice>
          <mc:Fallback>
            <p:blipFill>
              <a:blip r:embed="rId3"/>
              <a:srcRect l="20497" t="23709" r="28787" b="45161"/>
              <a:stretch>
                <a:fillRect/>
              </a:stretch>
            </p:blipFill>
          </mc:Fallback>
        </mc:AlternateContent>
        <p:spPr>
          <a:xfrm>
            <a:off x="552866" y="276068"/>
            <a:ext cx="7969876" cy="633117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394</TotalTime>
  <Words>415</Words>
  <Application>Microsoft Macintosh PowerPoint</Application>
  <PresentationFormat>On-screen Show (4:3)</PresentationFormat>
  <Paragraphs>99</Paragraphs>
  <Slides>27</Slides>
  <Notes>18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Capital</vt:lpstr>
      <vt:lpstr>Classifying living things</vt:lpstr>
      <vt:lpstr>Review – what is life?</vt:lpstr>
      <vt:lpstr>Grouping living things</vt:lpstr>
      <vt:lpstr>Classification by characteristics: dichotomous key</vt:lpstr>
      <vt:lpstr>Classification by characteristics: tree</vt:lpstr>
      <vt:lpstr>As a class – Shoe Classification</vt:lpstr>
      <vt:lpstr>In the lab – Plant Classifications</vt:lpstr>
      <vt:lpstr>Difficulties with using characteristics to make a tree: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Michigan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Classifying living things</dc:title>
  <dc:creator>Elizabeth Schultheis</dc:creator>
  <cp:lastModifiedBy>Elizabeth Schultheis</cp:lastModifiedBy>
  <cp:revision>50</cp:revision>
  <cp:lastPrinted>2011-06-21T21:01:24Z</cp:lastPrinted>
  <dcterms:created xsi:type="dcterms:W3CDTF">2011-06-21T20:18:40Z</dcterms:created>
  <dcterms:modified xsi:type="dcterms:W3CDTF">2011-06-21T21:02:54Z</dcterms:modified>
</cp:coreProperties>
</file>